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7111" y="4290998"/>
            <a:ext cx="7766936" cy="1646302"/>
          </a:xfrm>
        </p:spPr>
        <p:txBody>
          <a:bodyPr/>
          <a:lstStyle/>
          <a:p>
            <a:pPr algn="ctr"/>
            <a:r>
              <a:rPr lang="en-CA" b="1" dirty="0"/>
              <a:t>How to fill out the Parent’s Financial </a:t>
            </a:r>
            <a:r>
              <a:rPr lang="en-CA" b="1" dirty="0" smtClean="0"/>
              <a:t>Statement</a:t>
            </a:r>
            <a:br>
              <a:rPr lang="en-CA" b="1" dirty="0" smtClean="0"/>
            </a:b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 smtClean="0"/>
              <a:t>Section 3 – Deductions</a:t>
            </a:r>
            <a:br>
              <a:rPr lang="en-CA" b="1" dirty="0" smtClean="0"/>
            </a:b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93181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565152" cy="675503"/>
          </a:xfrm>
        </p:spPr>
        <p:txBody>
          <a:bodyPr>
            <a:normAutofit/>
          </a:bodyPr>
          <a:lstStyle/>
          <a:p>
            <a:r>
              <a:rPr lang="en-CA" dirty="0" smtClean="0"/>
              <a:t>Deductions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12323"/>
            <a:ext cx="5580592" cy="4229039"/>
          </a:xfrm>
        </p:spPr>
        <p:txBody>
          <a:bodyPr/>
          <a:lstStyle/>
          <a:p>
            <a:r>
              <a:rPr lang="en-CA" dirty="0" smtClean="0"/>
              <a:t>On the “Deductions” tab of the application, information will be collected related to deductions both taxable and non-taxable that can be deducted from income.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4868" y="609600"/>
            <a:ext cx="4628557" cy="586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05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565152" cy="675503"/>
          </a:xfrm>
        </p:spPr>
        <p:txBody>
          <a:bodyPr>
            <a:normAutofit/>
          </a:bodyPr>
          <a:lstStyle/>
          <a:p>
            <a:r>
              <a:rPr lang="en-CA" dirty="0" smtClean="0"/>
              <a:t>Deductions - 1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12323"/>
            <a:ext cx="5580592" cy="4229039"/>
          </a:xfrm>
        </p:spPr>
        <p:txBody>
          <a:bodyPr>
            <a:normAutofit fontScale="85000" lnSpcReduction="20000"/>
          </a:bodyPr>
          <a:lstStyle/>
          <a:p>
            <a:r>
              <a:rPr lang="en-CA" dirty="0" smtClean="0"/>
              <a:t>Section 11 – A/B</a:t>
            </a:r>
          </a:p>
          <a:p>
            <a:pPr lvl="1"/>
            <a:r>
              <a:rPr lang="en-CA" dirty="0" smtClean="0"/>
              <a:t>Enter any income that is deducted for employee pension plan contributions. This amount will be noted in Box 20 on your T4. This does not include CPP/QPP deductions</a:t>
            </a:r>
          </a:p>
          <a:p>
            <a:pPr lvl="1"/>
            <a:r>
              <a:rPr lang="en-CA" dirty="0" smtClean="0"/>
              <a:t>Enter any RRSP contributions that you have made or plan to make</a:t>
            </a:r>
          </a:p>
          <a:p>
            <a:pPr lvl="1"/>
            <a:r>
              <a:rPr lang="en-CA" dirty="0" smtClean="0"/>
              <a:t>Enter any union and/or professional dues that you pay</a:t>
            </a:r>
          </a:p>
          <a:p>
            <a:r>
              <a:rPr lang="en-CA" dirty="0" smtClean="0"/>
              <a:t>Section 11 – C</a:t>
            </a:r>
          </a:p>
          <a:p>
            <a:pPr lvl="1"/>
            <a:r>
              <a:rPr lang="en-CA" dirty="0" smtClean="0"/>
              <a:t>Enter any spousal alimony or child support payments that you made and/or are required to pay. Please distinguish between tax deductible and non-tax deductible payments</a:t>
            </a:r>
          </a:p>
          <a:p>
            <a:r>
              <a:rPr lang="en-CA" dirty="0" smtClean="0"/>
              <a:t>Section 11 – D</a:t>
            </a:r>
          </a:p>
          <a:p>
            <a:pPr lvl="1"/>
            <a:r>
              <a:rPr lang="en-CA" dirty="0" smtClean="0"/>
              <a:t>In the leftmost box, provide details around the investment(s) from which you are writing off the carrying charges.</a:t>
            </a:r>
          </a:p>
          <a:p>
            <a:pPr lvl="1"/>
            <a:r>
              <a:rPr lang="en-CA" dirty="0" smtClean="0"/>
              <a:t>Enter the dollar amount of investment carrying charges for the relevant year(s) that can be written off against your taxes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927" y="1812324"/>
            <a:ext cx="5945778" cy="3426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44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565152" cy="675503"/>
          </a:xfrm>
        </p:spPr>
        <p:txBody>
          <a:bodyPr>
            <a:normAutofit/>
          </a:bodyPr>
          <a:lstStyle/>
          <a:p>
            <a:r>
              <a:rPr lang="en-CA" dirty="0" smtClean="0"/>
              <a:t>Deductions - 2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12323"/>
            <a:ext cx="5580592" cy="4229039"/>
          </a:xfrm>
        </p:spPr>
        <p:txBody>
          <a:bodyPr>
            <a:normAutofit fontScale="47500" lnSpcReduction="20000"/>
          </a:bodyPr>
          <a:lstStyle/>
          <a:p>
            <a:r>
              <a:rPr lang="en-CA" dirty="0" smtClean="0"/>
              <a:t>Section 11 – E</a:t>
            </a:r>
          </a:p>
          <a:p>
            <a:pPr lvl="1"/>
            <a:r>
              <a:rPr lang="en-CA" dirty="0" smtClean="0"/>
              <a:t>Enter the total costs you pay for daycare or a childcare worker. </a:t>
            </a:r>
          </a:p>
          <a:p>
            <a:pPr lvl="2"/>
            <a:r>
              <a:rPr lang="en-CA" dirty="0" smtClean="0"/>
              <a:t>NOTE: This may be different from the amount you are able to deduct on your tax return for these </a:t>
            </a:r>
            <a:r>
              <a:rPr lang="en-CA" dirty="0" smtClean="0"/>
              <a:t>costs</a:t>
            </a:r>
          </a:p>
          <a:p>
            <a:pPr lvl="1"/>
            <a:r>
              <a:rPr lang="en-CA" dirty="0"/>
              <a:t>Depending on the amount entered for </a:t>
            </a:r>
            <a:r>
              <a:rPr lang="en-CA" dirty="0" smtClean="0"/>
              <a:t>daycare/childcare </a:t>
            </a:r>
            <a:r>
              <a:rPr lang="en-CA" dirty="0"/>
              <a:t>expenses, a box may open allowing you to provide some additional </a:t>
            </a:r>
            <a:r>
              <a:rPr lang="en-CA" dirty="0" smtClean="0"/>
              <a:t>details</a:t>
            </a:r>
            <a:endParaRPr lang="en-CA" dirty="0" smtClean="0"/>
          </a:p>
          <a:p>
            <a:pPr lvl="1"/>
            <a:r>
              <a:rPr lang="en-CA" dirty="0" smtClean="0"/>
              <a:t>Enter any school related child care that is part of school tuition for which a tax receipt is received</a:t>
            </a:r>
          </a:p>
          <a:p>
            <a:pPr lvl="1"/>
            <a:r>
              <a:rPr lang="en-CA" dirty="0" smtClean="0"/>
              <a:t>If you have childcare expenses not covered by the two categories above, enter details in the leftmost box and the amounts in the boxes for the relevant year(s)</a:t>
            </a:r>
          </a:p>
          <a:p>
            <a:r>
              <a:rPr lang="en-CA" dirty="0" smtClean="0"/>
              <a:t>Section 11 – F</a:t>
            </a:r>
          </a:p>
          <a:p>
            <a:pPr lvl="1"/>
            <a:r>
              <a:rPr lang="en-CA" dirty="0" smtClean="0"/>
              <a:t>Enter any amounts you pay for: Medical expenses, Charitable donations and School related charitable donations for which you receive a tax receipt</a:t>
            </a:r>
          </a:p>
          <a:p>
            <a:pPr lvl="1"/>
            <a:r>
              <a:rPr lang="en-CA" dirty="0" smtClean="0"/>
              <a:t>Depending on the amount entered for Medical expenses, a box may open allowing you to provide some additional details</a:t>
            </a:r>
          </a:p>
          <a:p>
            <a:r>
              <a:rPr lang="en-CA" dirty="0" smtClean="0"/>
              <a:t>Section 11 – H</a:t>
            </a:r>
          </a:p>
          <a:p>
            <a:pPr lvl="1"/>
            <a:r>
              <a:rPr lang="en-CA" dirty="0" smtClean="0"/>
              <a:t>Please enter details and amounts for any other tax related deductions that were not covered by the above categories (i.e. the Primary Caregiver Tax Credit)</a:t>
            </a:r>
          </a:p>
          <a:p>
            <a:r>
              <a:rPr lang="en-CA" dirty="0" smtClean="0"/>
              <a:t>Section 12 – A/B</a:t>
            </a:r>
          </a:p>
          <a:p>
            <a:pPr lvl="1"/>
            <a:r>
              <a:rPr lang="en-CA" dirty="0" smtClean="0"/>
              <a:t>Please enter the amount of Provincial/Federal taxes paid or expected to be paid as well as the amount of CPP, QPP and/or EI contributions that were made or expected.</a:t>
            </a:r>
          </a:p>
          <a:p>
            <a:pPr lvl="1"/>
            <a:r>
              <a:rPr lang="en-CA" dirty="0" smtClean="0"/>
              <a:t>If this amount for the projected year is unknown, this box can be left blank and Apple Financial Services will calculate an estimate of your taxes, CPP, QPP, and/or EI for the projected year.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927" y="1812324"/>
            <a:ext cx="5934074" cy="414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81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</TotalTime>
  <Words>435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How to fill out the Parent’s Financial Statement  Section 3 – Deductions </vt:lpstr>
      <vt:lpstr>Deductions</vt:lpstr>
      <vt:lpstr>Deductions - 1</vt:lpstr>
      <vt:lpstr>Deductions - 2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fill out the Parent’s Financial Statement  Section 3 – Deductions </dc:title>
  <dc:creator>Sam Kester</dc:creator>
  <cp:lastModifiedBy>Sam Kester</cp:lastModifiedBy>
  <cp:revision>6</cp:revision>
  <dcterms:created xsi:type="dcterms:W3CDTF">2015-09-29T14:50:43Z</dcterms:created>
  <dcterms:modified xsi:type="dcterms:W3CDTF">2020-09-23T17:47:18Z</dcterms:modified>
  <cp:contentStatus/>
</cp:coreProperties>
</file>